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794500" cy="9931400"/>
  <p:defaultTextStyle>
    <a:defPPr>
      <a:defRPr lang="ru-RU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691"/>
    <a:srgbClr val="DDF4FF"/>
    <a:srgbClr val="EAEAEA"/>
    <a:srgbClr val="BDE9FF"/>
    <a:srgbClr val="66CCFF"/>
    <a:srgbClr val="DDDDDD"/>
    <a:srgbClr val="EBE4E1"/>
    <a:srgbClr val="D8CB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0" d="100"/>
          <a:sy n="130" d="100"/>
        </p:scale>
        <p:origin x="-690" y="-1770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599"/>
            <a:ext cx="10881360" cy="205803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1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3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558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14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2994963" y="537845"/>
            <a:ext cx="4031615" cy="114703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95669" y="537845"/>
            <a:ext cx="11885931" cy="114703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455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71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9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9" y="4069401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6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2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19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25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3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44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5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3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95671" y="3135949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067800" y="3135949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3593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5" y="2149161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00" b="1"/>
            </a:lvl3pPr>
            <a:lvl4pPr marL="1920192" indent="0">
              <a:buNone/>
              <a:defRPr sz="2200" b="1"/>
            </a:lvl4pPr>
            <a:lvl5pPr marL="2560256" indent="0">
              <a:buNone/>
              <a:defRPr sz="2200" b="1"/>
            </a:lvl5pPr>
            <a:lvl6pPr marL="3200320" indent="0">
              <a:buNone/>
              <a:defRPr sz="2200" b="1"/>
            </a:lvl6pPr>
            <a:lvl7pPr marL="3840384" indent="0">
              <a:buNone/>
              <a:defRPr sz="2200" b="1"/>
            </a:lvl7pPr>
            <a:lvl8pPr marL="4480448" indent="0">
              <a:buNone/>
              <a:defRPr sz="2200" b="1"/>
            </a:lvl8pPr>
            <a:lvl9pPr marL="5120512" indent="0">
              <a:buNone/>
              <a:defRPr sz="2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085" y="3044828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36" y="2149161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64" indent="0">
              <a:buNone/>
              <a:defRPr sz="2800" b="1"/>
            </a:lvl2pPr>
            <a:lvl3pPr marL="1280128" indent="0">
              <a:buNone/>
              <a:defRPr sz="2500" b="1"/>
            </a:lvl3pPr>
            <a:lvl4pPr marL="1920192" indent="0">
              <a:buNone/>
              <a:defRPr sz="2200" b="1"/>
            </a:lvl4pPr>
            <a:lvl5pPr marL="2560256" indent="0">
              <a:buNone/>
              <a:defRPr sz="2200" b="1"/>
            </a:lvl5pPr>
            <a:lvl6pPr marL="3200320" indent="0">
              <a:buNone/>
              <a:defRPr sz="2200" b="1"/>
            </a:lvl6pPr>
            <a:lvl7pPr marL="3840384" indent="0">
              <a:buNone/>
              <a:defRPr sz="2200" b="1"/>
            </a:lvl7pPr>
            <a:lvl8pPr marL="4480448" indent="0">
              <a:buNone/>
              <a:defRPr sz="2200" b="1"/>
            </a:lvl8pPr>
            <a:lvl9pPr marL="5120512" indent="0">
              <a:buNone/>
              <a:defRPr sz="2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03036" y="3044828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954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45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65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5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5069" y="382273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5" y="2009143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64" indent="0">
              <a:buNone/>
              <a:defRPr sz="1700"/>
            </a:lvl2pPr>
            <a:lvl3pPr marL="1280128" indent="0">
              <a:buNone/>
              <a:defRPr sz="1400"/>
            </a:lvl3pPr>
            <a:lvl4pPr marL="1920192" indent="0">
              <a:buNone/>
              <a:defRPr sz="1300"/>
            </a:lvl4pPr>
            <a:lvl5pPr marL="2560256" indent="0">
              <a:buNone/>
              <a:defRPr sz="1300"/>
            </a:lvl5pPr>
            <a:lvl6pPr marL="3200320" indent="0">
              <a:buNone/>
              <a:defRPr sz="1300"/>
            </a:lvl6pPr>
            <a:lvl7pPr marL="3840384" indent="0">
              <a:buNone/>
              <a:defRPr sz="1300"/>
            </a:lvl7pPr>
            <a:lvl8pPr marL="4480448" indent="0">
              <a:buNone/>
              <a:defRPr sz="1300"/>
            </a:lvl8pPr>
            <a:lvl9pPr marL="5120512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418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3" y="6720843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64" indent="0">
              <a:buNone/>
              <a:defRPr sz="3900"/>
            </a:lvl2pPr>
            <a:lvl3pPr marL="1280128" indent="0">
              <a:buNone/>
              <a:defRPr sz="3400"/>
            </a:lvl3pPr>
            <a:lvl4pPr marL="1920192" indent="0">
              <a:buNone/>
              <a:defRPr sz="2800"/>
            </a:lvl4pPr>
            <a:lvl5pPr marL="2560256" indent="0">
              <a:buNone/>
              <a:defRPr sz="2800"/>
            </a:lvl5pPr>
            <a:lvl6pPr marL="3200320" indent="0">
              <a:buNone/>
              <a:defRPr sz="2800"/>
            </a:lvl6pPr>
            <a:lvl7pPr marL="3840384" indent="0">
              <a:buNone/>
              <a:defRPr sz="2800"/>
            </a:lvl7pPr>
            <a:lvl8pPr marL="4480448" indent="0">
              <a:buNone/>
              <a:defRPr sz="2800"/>
            </a:lvl8pPr>
            <a:lvl9pPr marL="5120512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3" y="7514276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64" indent="0">
              <a:buNone/>
              <a:defRPr sz="1700"/>
            </a:lvl2pPr>
            <a:lvl3pPr marL="1280128" indent="0">
              <a:buNone/>
              <a:defRPr sz="1400"/>
            </a:lvl3pPr>
            <a:lvl4pPr marL="1920192" indent="0">
              <a:buNone/>
              <a:defRPr sz="1300"/>
            </a:lvl4pPr>
            <a:lvl5pPr marL="2560256" indent="0">
              <a:buNone/>
              <a:defRPr sz="1300"/>
            </a:lvl5pPr>
            <a:lvl6pPr marL="3200320" indent="0">
              <a:buNone/>
              <a:defRPr sz="1300"/>
            </a:lvl6pPr>
            <a:lvl7pPr marL="3840384" indent="0">
              <a:buNone/>
              <a:defRPr sz="1300"/>
            </a:lvl7pPr>
            <a:lvl8pPr marL="4480448" indent="0">
              <a:buNone/>
              <a:defRPr sz="1300"/>
            </a:lvl8pPr>
            <a:lvl9pPr marL="5120512" indent="0">
              <a:buNone/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558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EC2AF-24B8-4EC9-88ED-4151BFCC5ADF}" type="datetimeFigureOut">
              <a:rPr lang="ru-RU" smtClean="0"/>
              <a:t>03.02.2025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4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4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442C1-4EE1-4A1E-BC3B-A47008BA09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27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28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48" indent="-480048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04" indent="-400040" algn="l" defTabSz="1280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160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24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288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352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416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480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544" indent="-320032" algn="l" defTabSz="1280128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64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2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19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256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320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384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448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512" algn="l" defTabSz="1280128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Прямоугольник 128"/>
          <p:cNvSpPr/>
          <p:nvPr/>
        </p:nvSpPr>
        <p:spPr>
          <a:xfrm>
            <a:off x="263474" y="4997957"/>
            <a:ext cx="3725690" cy="2120196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28" name="Прямоугольник 127"/>
          <p:cNvSpPr/>
          <p:nvPr/>
        </p:nvSpPr>
        <p:spPr>
          <a:xfrm>
            <a:off x="241010" y="7455287"/>
            <a:ext cx="3767877" cy="1284114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" name="Прямоугольник 3"/>
          <p:cNvSpPr/>
          <p:nvPr/>
        </p:nvSpPr>
        <p:spPr>
          <a:xfrm>
            <a:off x="71272" y="-192122"/>
            <a:ext cx="12662484" cy="1664991"/>
          </a:xfrm>
          <a:prstGeom prst="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-156704" y="278638"/>
            <a:ext cx="1280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1932" algn="ctr"/>
            <a:r>
              <a:rPr lang="ru-RU" sz="5400" b="1" dirty="0">
                <a:solidFill>
                  <a:srgbClr val="C00000"/>
                </a:solidFill>
              </a:rPr>
              <a:t>ИНФОРМАЦИОННЫЙ СТЕНД</a:t>
            </a: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502121"/>
              </p:ext>
            </p:extLst>
          </p:nvPr>
        </p:nvGraphicFramePr>
        <p:xfrm>
          <a:off x="57226" y="1332962"/>
          <a:ext cx="12676530" cy="585733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2809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1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0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8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031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6533">
                <a:tc>
                  <a:txBody>
                    <a:bodyPr/>
                    <a:lstStyle/>
                    <a:p>
                      <a:pPr algn="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5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280160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5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4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680">
                <a:tc>
                  <a:txBody>
                    <a:bodyPr/>
                    <a:lstStyle/>
                    <a:p>
                      <a:pPr marL="3556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АДРЕС</a:t>
                      </a: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г. Москва,</a:t>
                      </a:r>
                      <a:r>
                        <a:rPr lang="ru-RU" sz="1600" b="1" kern="1200" baseline="0" dirty="0">
                          <a:solidFill>
                            <a:srgbClr val="26569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Сумской проезд д. 2 корп. 5                                                                                                      ПКР-014663-24 от 25.09.2024г.</a:t>
                      </a: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55600" indent="0" algn="l" defTabSz="128016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kern="1200" dirty="0">
                        <a:solidFill>
                          <a:srgbClr val="26569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2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" b="1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265691"/>
                          </a:solidFill>
                          <a:effectLst/>
                        </a:rPr>
                        <a:t> </a:t>
                      </a: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" dirty="0">
                        <a:solidFill>
                          <a:srgbClr val="26569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8801656"/>
            <a:ext cx="12801600" cy="799544"/>
          </a:xfrm>
          <a:prstGeom prst="rect">
            <a:avLst/>
          </a:prstGeom>
          <a:solidFill>
            <a:srgbClr val="2656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4993" y="1045187"/>
            <a:ext cx="12801600" cy="3472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693" algn="ctr"/>
            <a:r>
              <a:rPr lang="ru-RU" sz="2800" b="1" dirty="0">
                <a:solidFill>
                  <a:srgbClr val="265691"/>
                </a:solidFill>
              </a:rPr>
              <a:t>О ПРОВЕДЕНИИ</a:t>
            </a:r>
            <a:r>
              <a:rPr lang="en-US" sz="2800" b="1" dirty="0">
                <a:solidFill>
                  <a:srgbClr val="265691"/>
                </a:solidFill>
              </a:rPr>
              <a:t>  </a:t>
            </a:r>
            <a:r>
              <a:rPr lang="ru-RU" sz="2800" b="1" dirty="0">
                <a:solidFill>
                  <a:srgbClr val="265691"/>
                </a:solidFill>
              </a:rPr>
              <a:t>КАПИТАЛЬНОГО РЕМОНТА В МНОГОКВАРТИРНОМ ДОМЕ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-5308" y="0"/>
            <a:ext cx="12806908" cy="367797"/>
          </a:xfrm>
          <a:prstGeom prst="rect">
            <a:avLst/>
          </a:prstGeom>
          <a:solidFill>
            <a:srgbClr val="2656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ФОНД КАПИТАЛЬНОГО РЕМОНТА МНОГОКВАРТИРНЫХ ДОМОВ ГОРОДА МОСКВЫ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260560" y="2932613"/>
            <a:ext cx="3728604" cy="1583457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45" name="Прямоугольник 44"/>
          <p:cNvSpPr/>
          <p:nvPr/>
        </p:nvSpPr>
        <p:spPr>
          <a:xfrm>
            <a:off x="4073102" y="5524460"/>
            <a:ext cx="3593150" cy="650822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926118"/>
              </p:ext>
            </p:extLst>
          </p:nvPr>
        </p:nvGraphicFramePr>
        <p:xfrm>
          <a:off x="306988" y="3167761"/>
          <a:ext cx="3751268" cy="4109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51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770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Начальник 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Производственного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технического управления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5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5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40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75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baseline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0375">
                <a:tc>
                  <a:txBody>
                    <a:bodyPr/>
                    <a:lstStyle/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Контактный телефон:</a:t>
                      </a: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Инженер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технического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надзора: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just" defTabSz="1280128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7" name="Прямоугольник 56"/>
          <p:cNvSpPr/>
          <p:nvPr/>
        </p:nvSpPr>
        <p:spPr>
          <a:xfrm>
            <a:off x="362613" y="3001366"/>
            <a:ext cx="3549073" cy="3513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Фонд капитального ремонта </a:t>
            </a:r>
          </a:p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многоквартирных домов города Москвы</a:t>
            </a: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620525"/>
              </p:ext>
            </p:extLst>
          </p:nvPr>
        </p:nvGraphicFramePr>
        <p:xfrm>
          <a:off x="4049123" y="5380943"/>
          <a:ext cx="3611162" cy="686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11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0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Начало:                                                                     2025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г. 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430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Окончание:                                                              2025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 г.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8" name="Прямоугольник 57"/>
          <p:cNvSpPr/>
          <p:nvPr/>
        </p:nvSpPr>
        <p:spPr>
          <a:xfrm>
            <a:off x="2094268" y="3377022"/>
            <a:ext cx="1815378" cy="3627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>
                <a:solidFill>
                  <a:srgbClr val="265691"/>
                </a:solidFill>
              </a:rPr>
              <a:t>Судаков М.И.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094268" y="3879297"/>
            <a:ext cx="1815051" cy="3401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695-64-20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2153889" y="5551406"/>
            <a:ext cx="1819231" cy="373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Гусев И.А.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2165744" y="6038849"/>
            <a:ext cx="1819231" cy="256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(499)610-13-53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4983533" y="5551406"/>
            <a:ext cx="1954978" cy="193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Май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4983533" y="5859646"/>
            <a:ext cx="1954978" cy="195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Август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18768" y="2132565"/>
            <a:ext cx="12426128" cy="553308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51" name="Прямоугольник 50"/>
          <p:cNvSpPr/>
          <p:nvPr/>
        </p:nvSpPr>
        <p:spPr>
          <a:xfrm>
            <a:off x="289364" y="2191902"/>
            <a:ext cx="12024338" cy="45140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tabLst>
                <a:tab pos="9231083" algn="l"/>
              </a:tabLst>
            </a:pPr>
            <a:r>
              <a:rPr lang="ru-RU" sz="1600" dirty="0"/>
              <a:t>Постановление Правительства Москвы от 29.12.2014г. № 832-ПП «О региональной программе капитального ремонта общего имущества в многоквартирных домах на территории города Москвы».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174829" y="1954756"/>
            <a:ext cx="4800600" cy="2426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1000"/>
              </a:lnSpc>
              <a:tabLst>
                <a:tab pos="9231083" algn="l"/>
              </a:tabLst>
            </a:pPr>
            <a:r>
              <a:rPr lang="ru-RU" sz="1600" b="1" dirty="0">
                <a:solidFill>
                  <a:srgbClr val="265691"/>
                </a:solidFill>
              </a:rPr>
              <a:t>ОСНОВАНИЕ ДЛЯ ПРОВЕДЕНИЯ РАБОТ  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4065527" y="2932613"/>
            <a:ext cx="3637702" cy="2230841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graphicFrame>
        <p:nvGraphicFramePr>
          <p:cNvPr id="80" name="Таблица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222883"/>
              </p:ext>
            </p:extLst>
          </p:nvPr>
        </p:nvGraphicFramePr>
        <p:xfrm>
          <a:off x="4079637" y="2489628"/>
          <a:ext cx="3772309" cy="25083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23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144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08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0495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4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Начальник участка</a:t>
                      </a:r>
                      <a:r>
                        <a:rPr lang="ru-RU" sz="1200" b="1" baseline="0" dirty="0">
                          <a:solidFill>
                            <a:schemeClr val="tx1"/>
                          </a:solidFill>
                          <a:effectLst/>
                        </a:rPr>
                        <a:t>:</a:t>
                      </a: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8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Контактный телефон: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1" name="Прямоугольник 80"/>
          <p:cNvSpPr/>
          <p:nvPr/>
        </p:nvSpPr>
        <p:spPr>
          <a:xfrm>
            <a:off x="4106842" y="2976842"/>
            <a:ext cx="3425526" cy="2640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ГБУ «Жилищник р-на Чертаново Северное</a:t>
            </a:r>
          </a:p>
        </p:txBody>
      </p:sp>
      <p:sp>
        <p:nvSpPr>
          <p:cNvPr id="82" name="Прямоугольник 81"/>
          <p:cNvSpPr/>
          <p:nvPr/>
        </p:nvSpPr>
        <p:spPr>
          <a:xfrm>
            <a:off x="5702293" y="3302051"/>
            <a:ext cx="1820148" cy="358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Зуйков Е.Г.	</a:t>
            </a:r>
          </a:p>
        </p:txBody>
      </p:sp>
      <p:sp>
        <p:nvSpPr>
          <p:cNvPr id="83" name="Прямоугольник 82"/>
          <p:cNvSpPr/>
          <p:nvPr/>
        </p:nvSpPr>
        <p:spPr>
          <a:xfrm>
            <a:off x="5713694" y="3789199"/>
            <a:ext cx="1836341" cy="339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84" name="Прямоугольник 83"/>
          <p:cNvSpPr/>
          <p:nvPr/>
        </p:nvSpPr>
        <p:spPr>
          <a:xfrm>
            <a:off x="5686099" y="4262960"/>
            <a:ext cx="1836341" cy="3397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Белова Т.М.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7710420" y="2634117"/>
            <a:ext cx="1353576" cy="3558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ВИДЫ РАБОТ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4829" y="2642500"/>
            <a:ext cx="1111458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ЗАКАЗЧИК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22318" y="2650157"/>
            <a:ext cx="163089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600" b="1" dirty="0">
                <a:solidFill>
                  <a:srgbClr val="265691"/>
                </a:solidFill>
              </a:rPr>
              <a:t>ГЕНПОДРЯДЧИК</a:t>
            </a:r>
          </a:p>
        </p:txBody>
      </p:sp>
      <p:graphicFrame>
        <p:nvGraphicFramePr>
          <p:cNvPr id="123" name="Таблица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6880629"/>
              </p:ext>
            </p:extLst>
          </p:nvPr>
        </p:nvGraphicFramePr>
        <p:xfrm>
          <a:off x="456750" y="7400217"/>
          <a:ext cx="3258964" cy="13148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589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33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Ответственное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должностное лицо: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4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528">
                <a:tc>
                  <a:txBody>
                    <a:bodyPr/>
                    <a:lstStyle/>
                    <a:p>
                      <a:pPr marL="0" marR="0" indent="0" algn="just" defTabSz="128016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Контактный телефон: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4" name="Прямоугольник 123"/>
          <p:cNvSpPr/>
          <p:nvPr/>
        </p:nvSpPr>
        <p:spPr>
          <a:xfrm>
            <a:off x="362613" y="7600037"/>
            <a:ext cx="3524669" cy="2939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ГБУ «Жилищник р-на Чертаново Северное»</a:t>
            </a:r>
          </a:p>
        </p:txBody>
      </p:sp>
      <p:sp>
        <p:nvSpPr>
          <p:cNvPr id="125" name="Прямоугольник 124"/>
          <p:cNvSpPr/>
          <p:nvPr/>
        </p:nvSpPr>
        <p:spPr>
          <a:xfrm>
            <a:off x="2047358" y="7953665"/>
            <a:ext cx="1839924" cy="3675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200" b="1" dirty="0">
                <a:solidFill>
                  <a:srgbClr val="265691"/>
                </a:solidFill>
              </a:rPr>
              <a:t>Романов Д.А.</a:t>
            </a:r>
          </a:p>
        </p:txBody>
      </p:sp>
      <p:sp>
        <p:nvSpPr>
          <p:cNvPr id="126" name="Прямоугольник 125"/>
          <p:cNvSpPr/>
          <p:nvPr/>
        </p:nvSpPr>
        <p:spPr>
          <a:xfrm>
            <a:off x="2086232" y="8376319"/>
            <a:ext cx="1820148" cy="303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194359" y="7080752"/>
            <a:ext cx="1813317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ПРОЕКТИРОВЩИК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4041525" y="5135004"/>
            <a:ext cx="2759986" cy="3440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ru-RU" sz="1600" b="1" dirty="0">
                <a:solidFill>
                  <a:srgbClr val="265691"/>
                </a:solidFill>
              </a:rPr>
              <a:t>СРОКИ ПРОВЕДЕНИЯ РАБОТ  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999821" y="6199773"/>
            <a:ext cx="3576036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Представители собственников МКД, 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уполномоченные на участие в работе </a:t>
            </a:r>
            <a:endParaRPr lang="en-US" sz="1400" b="1" dirty="0">
              <a:solidFill>
                <a:srgbClr val="265691"/>
              </a:solidFill>
            </a:endParaRP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комиссии по приемке выполненных работ</a:t>
            </a:r>
          </a:p>
          <a:p>
            <a:pPr algn="just">
              <a:lnSpc>
                <a:spcPct val="80000"/>
              </a:lnSpc>
              <a:spcAft>
                <a:spcPts val="0"/>
              </a:spcAft>
            </a:pPr>
            <a:endParaRPr lang="ru-RU" sz="1400" b="1" dirty="0">
              <a:solidFill>
                <a:srgbClr val="265691"/>
              </a:solidFill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4065911" y="6764086"/>
            <a:ext cx="3622190" cy="709330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0" name="Прямоугольник 69"/>
          <p:cNvSpPr/>
          <p:nvPr/>
        </p:nvSpPr>
        <p:spPr>
          <a:xfrm>
            <a:off x="4067449" y="7984368"/>
            <a:ext cx="3615203" cy="758813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1" name="Прямоугольник 70"/>
          <p:cNvSpPr/>
          <p:nvPr/>
        </p:nvSpPr>
        <p:spPr>
          <a:xfrm>
            <a:off x="4011005" y="7527080"/>
            <a:ext cx="3877408" cy="4370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265691"/>
                </a:solidFill>
              </a:rPr>
              <a:t>Депутат, уполномоченный на участие в работе </a:t>
            </a:r>
            <a:endParaRPr lang="en-US" sz="1400" b="1" dirty="0">
              <a:solidFill>
                <a:srgbClr val="265691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ru-RU" sz="1400" b="1" dirty="0">
                <a:solidFill>
                  <a:srgbClr val="265691"/>
                </a:solidFill>
              </a:rPr>
              <a:t>комиссии по приемке выполненных работ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5743746" y="6965199"/>
            <a:ext cx="1903493" cy="3805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265691"/>
                </a:solidFill>
              </a:rPr>
              <a:t>Кавун Ю.Н.</a:t>
            </a:r>
          </a:p>
        </p:txBody>
      </p:sp>
      <p:sp>
        <p:nvSpPr>
          <p:cNvPr id="74" name="Прямоугольник 73"/>
          <p:cNvSpPr/>
          <p:nvPr/>
        </p:nvSpPr>
        <p:spPr>
          <a:xfrm>
            <a:off x="5866017" y="8022981"/>
            <a:ext cx="1714724" cy="312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265691"/>
                </a:solidFill>
              </a:rPr>
              <a:t>Абрамова Е.И.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67169" y="6770098"/>
            <a:ext cx="1810224" cy="685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ru-RU" sz="1200" b="1" dirty="0"/>
              <a:t>Уполномоченный (-</a:t>
            </a:r>
            <a:r>
              <a:rPr lang="ru-RU" sz="1200" b="1" dirty="0" err="1"/>
              <a:t>ые</a:t>
            </a:r>
            <a:r>
              <a:rPr lang="ru-RU" sz="1200" b="1" dirty="0"/>
              <a:t>) представитель (-ли) собственников: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915379" y="8380791"/>
            <a:ext cx="1674582" cy="1648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TextBox 88"/>
          <p:cNvSpPr txBox="1"/>
          <p:nvPr/>
        </p:nvSpPr>
        <p:spPr>
          <a:xfrm>
            <a:off x="4051689" y="8419531"/>
            <a:ext cx="1863689" cy="28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/>
              <a:t> Контактный телефон: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2943096" y="8778166"/>
            <a:ext cx="69047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/>
            <a:r>
              <a:rPr lang="ru-RU" sz="1100" b="1" dirty="0">
                <a:solidFill>
                  <a:schemeClr val="bg1"/>
                </a:solidFill>
              </a:rPr>
              <a:t>Городская комиссия по обеспечению общественного контроля за реализацией региональной программы капитального ремонта общего имущества в многоквартирных домах на территории города Москвы: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</a:rPr>
              <a:t>8 (495) 223-48-30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174829" y="8812007"/>
            <a:ext cx="29761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/>
            <a:r>
              <a:rPr lang="ru-RU" sz="1100" b="1" dirty="0">
                <a:solidFill>
                  <a:schemeClr val="bg1"/>
                </a:solidFill>
              </a:rPr>
              <a:t>Оперативная диспетчерская служба </a:t>
            </a:r>
          </a:p>
          <a:p>
            <a:pPr marL="12700"/>
            <a:r>
              <a:rPr lang="ru-RU" sz="1100" b="1" dirty="0">
                <a:solidFill>
                  <a:schemeClr val="bg1"/>
                </a:solidFill>
              </a:rPr>
              <a:t>Фонда капитального ремонта: </a:t>
            </a:r>
          </a:p>
          <a:p>
            <a:r>
              <a:rPr lang="ru-RU" sz="2800" b="1" dirty="0">
                <a:solidFill>
                  <a:schemeClr val="bg1"/>
                </a:solidFill>
              </a:rPr>
              <a:t>8 (495) 695-64-20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9842158" y="8801160"/>
            <a:ext cx="28590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r"/>
            <a:r>
              <a:rPr lang="ru-RU" sz="1100" b="1" dirty="0">
                <a:solidFill>
                  <a:schemeClr val="bg1"/>
                </a:solidFill>
              </a:rPr>
              <a:t>Справочно-информационная служба </a:t>
            </a:r>
          </a:p>
          <a:p>
            <a:pPr marL="12700" algn="r"/>
            <a:r>
              <a:rPr lang="ru-RU" sz="1100" b="1" dirty="0">
                <a:solidFill>
                  <a:schemeClr val="bg1"/>
                </a:solidFill>
              </a:rPr>
              <a:t>Правительства Москвы: </a:t>
            </a:r>
          </a:p>
          <a:p>
            <a:pPr algn="r"/>
            <a:r>
              <a:rPr lang="ru-RU" sz="2800" b="1" dirty="0">
                <a:solidFill>
                  <a:schemeClr val="bg1"/>
                </a:solidFill>
              </a:rPr>
              <a:t>8 (495) 777-77-77</a:t>
            </a:r>
          </a:p>
        </p:txBody>
      </p:sp>
      <p:sp>
        <p:nvSpPr>
          <p:cNvPr id="97" name="Прямоугольник 96"/>
          <p:cNvSpPr/>
          <p:nvPr/>
        </p:nvSpPr>
        <p:spPr>
          <a:xfrm>
            <a:off x="7804327" y="2917163"/>
            <a:ext cx="4924670" cy="4578789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98" name="Прямоугольник 97"/>
          <p:cNvSpPr/>
          <p:nvPr/>
        </p:nvSpPr>
        <p:spPr>
          <a:xfrm>
            <a:off x="10577264" y="4152528"/>
            <a:ext cx="585494" cy="2657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10569288" y="4440560"/>
            <a:ext cx="585494" cy="246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10569288" y="4709911"/>
            <a:ext cx="585494" cy="234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12048353" y="4152528"/>
            <a:ext cx="614130" cy="25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12048353" y="4440560"/>
            <a:ext cx="614130" cy="2655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12048353" y="4728592"/>
            <a:ext cx="614130" cy="259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12048353" y="5880720"/>
            <a:ext cx="614131" cy="2489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5" name="Прямоугольник 104"/>
          <p:cNvSpPr/>
          <p:nvPr/>
        </p:nvSpPr>
        <p:spPr>
          <a:xfrm>
            <a:off x="12048353" y="6146887"/>
            <a:ext cx="614131" cy="2567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6" name="Прямоугольник 105"/>
          <p:cNvSpPr/>
          <p:nvPr/>
        </p:nvSpPr>
        <p:spPr>
          <a:xfrm>
            <a:off x="12055675" y="6421223"/>
            <a:ext cx="606809" cy="2515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9305727" y="6162417"/>
            <a:ext cx="695251" cy="2383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9305587" y="6450449"/>
            <a:ext cx="695367" cy="222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800" b="1" dirty="0">
              <a:solidFill>
                <a:srgbClr val="265691"/>
              </a:solidFill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9305587" y="5519435"/>
            <a:ext cx="695367" cy="225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9307017" y="5262613"/>
            <a:ext cx="694183" cy="2239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600">
                <a:solidFill>
                  <a:srgbClr val="1F497D"/>
                </a:solidFill>
              </a:rPr>
              <a:t>11.09.16-30.11.16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12048353" y="5314498"/>
            <a:ext cx="614131" cy="258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12048353" y="5592688"/>
            <a:ext cx="614131" cy="2545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200" b="1" dirty="0">
              <a:solidFill>
                <a:srgbClr val="265691"/>
              </a:solidFill>
            </a:endParaRPr>
          </a:p>
        </p:txBody>
      </p:sp>
      <p:graphicFrame>
        <p:nvGraphicFramePr>
          <p:cNvPr id="113" name="Таблица 1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12045"/>
              </p:ext>
            </p:extLst>
          </p:nvPr>
        </p:nvGraphicFramePr>
        <p:xfrm>
          <a:off x="7804327" y="3356474"/>
          <a:ext cx="4937433" cy="3836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8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1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70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085">
                <a:tc gridSpan="3">
                  <a:txBody>
                    <a:bodyPr/>
                    <a:lstStyle/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Виды и сроки</a:t>
                      </a:r>
                      <a:r>
                        <a:rPr lang="ru-RU" sz="11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работ, предусмотренные в рамках капитального </a:t>
                      </a: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ремонта</a:t>
                      </a: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just" defTabSz="128012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Ремонт внутридомовых инженерных систем: 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Теплоснабжения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Холодного водоснабжения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Горячего водоснабжения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Водоотведения (канализация)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стояки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магистрали </a:t>
                      </a:r>
                      <a:endParaRPr lang="ru-RU" sz="105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Электроснабжения    </a:t>
                      </a:r>
                      <a:endParaRPr lang="ru-RU" sz="600" kern="1200" baseline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Газоснабжения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700"/>
                        </a:lnSpc>
                      </a:pPr>
                      <a:endParaRPr lang="ru-RU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Замена мусоропровода</a:t>
                      </a:r>
                      <a:endParaRPr lang="ru-RU" sz="1050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подъездов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626">
                <a:tc gridSpan="3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системы дымоудаления и противопожарной автоматики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фасада             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1280128" rtl="0" eaLnBrk="1" fontAlgn="auto" latinLnBrk="0" hangingPunct="1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1200" dirty="0"/>
                        <a:t>Ремонт подвальных помещений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626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крыши               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20000"/>
                        </a:lnSpc>
                      </a:pPr>
                      <a:r>
                        <a:rPr lang="ru-RU" sz="1050" kern="1200" dirty="0"/>
                        <a:t>Ремонт пожарного</a:t>
                      </a:r>
                      <a:r>
                        <a:rPr lang="ru-RU" sz="1050" kern="1200" baseline="0" dirty="0"/>
                        <a:t> водопровода</a:t>
                      </a: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0824">
                <a:tc>
                  <a:txBody>
                    <a:bodyPr/>
                    <a:lstStyle/>
                    <a:p>
                      <a:pPr marL="0" algn="l" defTabSz="1280128" rtl="0" eaLnBrk="1" latinLnBrk="0" hangingPunct="1">
                        <a:lnSpc>
                          <a:spcPct val="100000"/>
                        </a:lnSpc>
                      </a:pPr>
                      <a:endParaRPr lang="ru-RU" sz="105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14" name="Прямоугольник 113"/>
          <p:cNvSpPr/>
          <p:nvPr/>
        </p:nvSpPr>
        <p:spPr>
          <a:xfrm>
            <a:off x="10569287" y="4982156"/>
            <a:ext cx="653911" cy="2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12048353" y="5016624"/>
            <a:ext cx="614131" cy="2581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11.05.2025г.-</a:t>
            </a:r>
          </a:p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20.08.2025г.</a:t>
            </a:r>
            <a:endParaRPr lang="ru-RU" sz="4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091367" y="8004424"/>
            <a:ext cx="1863689" cy="487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b="1" dirty="0"/>
              <a:t>Уполномоченный депутат:</a:t>
            </a:r>
            <a:endParaRPr lang="ru-RU" sz="1200" b="1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7715955" y="7979801"/>
            <a:ext cx="4946528" cy="747759"/>
          </a:xfrm>
          <a:prstGeom prst="rect">
            <a:avLst/>
          </a:prstGeom>
          <a:solidFill>
            <a:srgbClr val="DDF4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76" name="Прямоугольник 75"/>
          <p:cNvSpPr/>
          <p:nvPr/>
        </p:nvSpPr>
        <p:spPr>
          <a:xfrm>
            <a:off x="7757295" y="8021514"/>
            <a:ext cx="4852872" cy="6740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400" dirty="0"/>
              <a:t>С подробной информацией о региональной программе капитального ремонта вы можете ознакомиться на сайте Фонда капитального ремонта (</a:t>
            </a:r>
            <a:r>
              <a:rPr lang="ru-RU" sz="1400" b="1" dirty="0">
                <a:solidFill>
                  <a:srgbClr val="0070C0"/>
                </a:solidFill>
              </a:rPr>
              <a:t>www.</a:t>
            </a:r>
            <a:r>
              <a:rPr lang="en-US" sz="1400" b="1" dirty="0">
                <a:solidFill>
                  <a:srgbClr val="0070C0"/>
                </a:solidFill>
              </a:rPr>
              <a:t>fond</a:t>
            </a:r>
            <a:r>
              <a:rPr lang="ru-RU" sz="1400" b="1" dirty="0">
                <a:solidFill>
                  <a:srgbClr val="0070C0"/>
                </a:solidFill>
              </a:rPr>
              <a:t>.mos.ru</a:t>
            </a:r>
            <a:r>
              <a:rPr lang="ru-RU" sz="1400" dirty="0"/>
              <a:t>)</a:t>
            </a:r>
          </a:p>
        </p:txBody>
      </p:sp>
      <p:sp>
        <p:nvSpPr>
          <p:cNvPr id="75" name="Прямоугольник 74"/>
          <p:cNvSpPr/>
          <p:nvPr/>
        </p:nvSpPr>
        <p:spPr>
          <a:xfrm>
            <a:off x="10566079" y="4722340"/>
            <a:ext cx="653911" cy="224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10569288" y="4437369"/>
            <a:ext cx="653910" cy="2579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10552286" y="4104397"/>
            <a:ext cx="658693" cy="2780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12041733" y="408765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12051491" y="4461784"/>
            <a:ext cx="601375" cy="2247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12059402" y="473470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12054357" y="5863649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2062882" y="5589206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х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500" b="1" dirty="0">
                <a:solidFill>
                  <a:srgbClr val="265691"/>
                </a:solidFill>
              </a:rPr>
              <a:t>х</a:t>
            </a: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700" b="1" dirty="0">
              <a:solidFill>
                <a:srgbClr val="265691"/>
              </a:solidFill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12055675" y="6434528"/>
            <a:ext cx="596151" cy="238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5901395" y="8377630"/>
            <a:ext cx="1714724" cy="2335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>
                <a:solidFill>
                  <a:srgbClr val="265691"/>
                </a:solidFill>
              </a:rPr>
              <a:t>8-495-312-26-12</a:t>
            </a:r>
            <a:endParaRPr lang="ru-RU" sz="1200" b="1" dirty="0">
              <a:solidFill>
                <a:srgbClr val="265691"/>
              </a:solidFill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2139004" y="6365398"/>
            <a:ext cx="1849000" cy="362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Пустовойтова А.Д.</a:t>
            </a:r>
          </a:p>
        </p:txBody>
      </p:sp>
      <p:sp>
        <p:nvSpPr>
          <p:cNvPr id="122" name="Прямоугольник 121"/>
          <p:cNvSpPr/>
          <p:nvPr/>
        </p:nvSpPr>
        <p:spPr>
          <a:xfrm>
            <a:off x="2133297" y="6816824"/>
            <a:ext cx="1819231" cy="310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(499)610-13-53</a:t>
            </a:r>
          </a:p>
        </p:txBody>
      </p:sp>
      <p:sp>
        <p:nvSpPr>
          <p:cNvPr id="130" name="Прямоугольник 129"/>
          <p:cNvSpPr/>
          <p:nvPr/>
        </p:nvSpPr>
        <p:spPr>
          <a:xfrm>
            <a:off x="264781" y="4559085"/>
            <a:ext cx="3000437" cy="4696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7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265691"/>
                </a:solidFill>
              </a:rPr>
              <a:t>Организация осуществляющая </a:t>
            </a:r>
            <a:br>
              <a:rPr lang="ru-RU" sz="1600" b="1" dirty="0">
                <a:solidFill>
                  <a:srgbClr val="265691"/>
                </a:solidFill>
              </a:rPr>
            </a:br>
            <a:r>
              <a:rPr lang="ru-RU" sz="1600" b="1" dirty="0">
                <a:solidFill>
                  <a:srgbClr val="265691"/>
                </a:solidFill>
              </a:rPr>
              <a:t>строительный контроль</a:t>
            </a:r>
          </a:p>
        </p:txBody>
      </p:sp>
      <p:sp>
        <p:nvSpPr>
          <p:cNvPr id="131" name="Прямоугольник 130"/>
          <p:cNvSpPr/>
          <p:nvPr/>
        </p:nvSpPr>
        <p:spPr>
          <a:xfrm>
            <a:off x="317293" y="5135004"/>
            <a:ext cx="3592143" cy="342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100"/>
              </a:lnSpc>
            </a:pPr>
            <a:r>
              <a:rPr lang="ru-RU" sz="1400" dirty="0">
                <a:solidFill>
                  <a:schemeClr val="tx1"/>
                </a:solidFill>
              </a:rPr>
              <a:t>ГАУ «</a:t>
            </a:r>
            <a:r>
              <a:rPr lang="ru-RU" sz="1400" dirty="0" err="1">
                <a:solidFill>
                  <a:schemeClr val="tx1"/>
                </a:solidFill>
              </a:rPr>
              <a:t>МосжилНИИпроект</a:t>
            </a:r>
            <a:r>
              <a:rPr lang="ru-RU" sz="1400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5706962" y="4718649"/>
            <a:ext cx="1815378" cy="3180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rgbClr val="265691"/>
                </a:solidFill>
              </a:rPr>
              <a:t>8 (495) 981-85-15</a:t>
            </a:r>
          </a:p>
        </p:txBody>
      </p:sp>
      <p:sp>
        <p:nvSpPr>
          <p:cNvPr id="132" name="Прямоугольник 131"/>
          <p:cNvSpPr/>
          <p:nvPr/>
        </p:nvSpPr>
        <p:spPr>
          <a:xfrm>
            <a:off x="9300204" y="5224198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11.04.2021 г. – 11.07.2021 г.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9300204" y="5508268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9292964" y="6159997"/>
            <a:ext cx="70799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</a:p>
          <a:p>
            <a:pPr lvl="0"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36" name="Прямоугольник 135"/>
          <p:cNvSpPr/>
          <p:nvPr/>
        </p:nvSpPr>
        <p:spPr>
          <a:xfrm>
            <a:off x="9296584" y="6465300"/>
            <a:ext cx="70437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141" name="Прямоугольник 140">
            <a:extLst>
              <a:ext uri="{FF2B5EF4-FFF2-40B4-BE49-F238E27FC236}">
                <a16:creationId xmlns:a16="http://schemas.microsoft.com/office/drawing/2014/main" id="{83F7522D-BDB1-47D2-AC14-B148FEC537C7}"/>
              </a:ext>
            </a:extLst>
          </p:cNvPr>
          <p:cNvSpPr/>
          <p:nvPr/>
        </p:nvSpPr>
        <p:spPr>
          <a:xfrm>
            <a:off x="9300204" y="5223261"/>
            <a:ext cx="700750" cy="258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5F56E4F-4F9F-4B1D-3AFA-654521A6B67E}"/>
              </a:ext>
            </a:extLst>
          </p:cNvPr>
          <p:cNvSpPr/>
          <p:nvPr/>
        </p:nvSpPr>
        <p:spPr>
          <a:xfrm>
            <a:off x="9347289" y="5520680"/>
            <a:ext cx="653911" cy="216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600" b="1" dirty="0">
              <a:solidFill>
                <a:srgbClr val="26569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7CF484F-FFEF-FFB5-A9D6-951E6286B7B5}"/>
              </a:ext>
            </a:extLst>
          </p:cNvPr>
          <p:cNvSpPr/>
          <p:nvPr/>
        </p:nvSpPr>
        <p:spPr>
          <a:xfrm>
            <a:off x="12043384" y="6164074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A997A36-BFAE-83BA-25DA-CB0CDD1C877E}"/>
              </a:ext>
            </a:extLst>
          </p:cNvPr>
          <p:cNvSpPr/>
          <p:nvPr/>
        </p:nvSpPr>
        <p:spPr>
          <a:xfrm>
            <a:off x="12043384" y="6430111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39BED0C-03A5-3203-3537-2E38BD0B3069}"/>
              </a:ext>
            </a:extLst>
          </p:cNvPr>
          <p:cNvSpPr/>
          <p:nvPr/>
        </p:nvSpPr>
        <p:spPr>
          <a:xfrm>
            <a:off x="12041733" y="4730514"/>
            <a:ext cx="653910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11.05.2025г.-</a:t>
            </a: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20.08.2025г.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08B5787C-45E6-0A4C-95B3-9A0BB8993A02}"/>
              </a:ext>
            </a:extLst>
          </p:cNvPr>
          <p:cNvSpPr/>
          <p:nvPr/>
        </p:nvSpPr>
        <p:spPr>
          <a:xfrm>
            <a:off x="12054357" y="4445523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F11F5C7-174D-7D0B-98BA-EA307CA797C9}"/>
              </a:ext>
            </a:extLst>
          </p:cNvPr>
          <p:cNvSpPr/>
          <p:nvPr/>
        </p:nvSpPr>
        <p:spPr>
          <a:xfrm>
            <a:off x="12059402" y="4087650"/>
            <a:ext cx="585494" cy="24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endParaRPr lang="ru-RU" sz="500" b="1" dirty="0">
              <a:solidFill>
                <a:srgbClr val="26569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600" b="1" dirty="0">
                <a:solidFill>
                  <a:srgbClr val="265691"/>
                </a:solidFill>
              </a:rPr>
              <a:t>х</a:t>
            </a:r>
            <a:endParaRPr lang="ru-RU" sz="500" b="1" dirty="0">
              <a:solidFill>
                <a:srgbClr val="265691"/>
              </a:solidFill>
            </a:endParaRPr>
          </a:p>
          <a:p>
            <a:pPr lvl="0" algn="ctr">
              <a:lnSpc>
                <a:spcPct val="80000"/>
              </a:lnSpc>
            </a:pPr>
            <a:endParaRPr lang="ru-RU" sz="1000" b="1" dirty="0">
              <a:solidFill>
                <a:srgbClr val="26569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7572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1964</TotalTime>
  <Words>427</Words>
  <Application>Microsoft Office PowerPoint</Application>
  <PresentationFormat>A3 (297x420 мм)</PresentationFormat>
  <Paragraphs>157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226</cp:revision>
  <cp:lastPrinted>2021-03-11T06:31:36Z</cp:lastPrinted>
  <dcterms:created xsi:type="dcterms:W3CDTF">2015-07-09T09:41:19Z</dcterms:created>
  <dcterms:modified xsi:type="dcterms:W3CDTF">2025-02-03T11:36:38Z</dcterms:modified>
</cp:coreProperties>
</file>